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itchFamily="2" charset="0"/>
      <p:regular r:id="rId32"/>
      <p:bold r:id="rId33"/>
      <p:italic r:id="rId34"/>
      <p:boldItalic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D646A3-B816-4ECE-92B5-F94658049E5B}">
  <a:tblStyle styleId="{CAD646A3-B816-4ECE-92B5-F94658049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go.org/analysis/2017/09/disaster-relief-needs-oversight-to-stop-waste-and-fraud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un.org/press/en/2018/ga12106.doc.htm" TargetMode="External"/><Relationship Id="rId4" Type="http://schemas.openxmlformats.org/officeDocument/2006/relationships/hyperlink" Target="https://townhall.com/tipsheet/mattvespa/2017/10/19/wasted-puerto-rican-hurricane-relief-aid-found-tossed-in-a-garbage-dump-n239700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2b2d79e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d2b2d79e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map to say where the user is; form pops up to the side which lets you update database (water, shelter, food), and then user can update the database saying which resource is requested, in transit, or arrived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d2b2d79e6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d2b2d79e6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 offers coordinations among organtions white leads to savings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d2b2d79e6_1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d2b2d79e6_1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mentioned before, during Hurricane Katrina, the failure to deliver results in loss of life saving opportunities and resources what could be but in better use.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visibility to an organization’s plans and commitment imposes accountability.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3ad9f46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3ad9f46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 offers coordinations among organtions white leads to savings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d2b2d79e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d2b2d79e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d2b2d79e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d2b2d79e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3ad9f46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3ad9f46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d2b2d79e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d2b2d79e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d2b2d79e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d2b2d79e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DirectRelief Aid Map, ReliefWeb, and our solution in comparison table showing key features (and maybe core values as well)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d2b2d79e6_1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d2b2d79e6_1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2b2d79e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2b2d79e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other stock pictures of natural disasters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d2b2d79e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d2b2d79e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d2b2d79e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d2b2d79e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2b2d79e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2b2d79e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global case studies like Indonesia and Puerto Rica’s wasted resource stories: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https://www.pogo.org/analysis/2017/09/disaster-relief-needs-oversight-to-stop-waste-and-fraud/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https://townhall.com/tipsheet/mattvespa/2017/10/19/wasted-puerto-rican-hurricane-relief-aid-found-tossed-in-a-garbage-dump-n2397009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Post-disaster analysis from MIT source: 7.2.2 talks about most organizations not leveraging information from others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UN wants this too: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https://www.un.org/press/en/2018/ga12106.doc.htm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Supply chain management for Disaster Relief Operations: Principles and case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Studies: Case Study 2: 20 posts for relief centres in Indonesia weren’t coordinating via Satlak, the local authority for relief operations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2b2d79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2b2d79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 of supply chain management (include UNHRD as examples), identify problem in information stage where different organizations fail to coordinate well with each other and there’s lack of visibility; also lack of accountability since there’s no feedback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d2b2d79e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d2b2d79e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2b2d79e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d2b2d79e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Canadian NGO stakeholders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quick stats of number of disasters per decade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Illustrate the need for an organization for coordination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d2b2d79e6_1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d2b2d79e6_1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ca1dd9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ca1dd9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945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822025" y="1066050"/>
            <a:ext cx="10638000" cy="58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E9453"/>
                </a:solidFill>
              </a:rPr>
              <a:t>GRID Map</a:t>
            </a:r>
            <a:endParaRPr b="1">
              <a:solidFill>
                <a:srgbClr val="0E9453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(Global Real-time Interactive Disaster Map)</a:t>
            </a:r>
            <a:endParaRPr/>
          </a:p>
        </p:txBody>
      </p:sp>
      <p:grpSp>
        <p:nvGrpSpPr>
          <p:cNvPr id="57" name="Google Shape;57;p13"/>
          <p:cNvGrpSpPr/>
          <p:nvPr/>
        </p:nvGrpSpPr>
        <p:grpSpPr>
          <a:xfrm>
            <a:off x="3345975" y="3135063"/>
            <a:ext cx="2302001" cy="2302001"/>
            <a:chOff x="6027550" y="3227963"/>
            <a:chExt cx="2302001" cy="2302001"/>
          </a:xfrm>
        </p:grpSpPr>
        <p:pic>
          <p:nvPicPr>
            <p:cNvPr id="58" name="Google Shape;5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7550" y="3227963"/>
              <a:ext cx="2302001" cy="2302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93513" y="4484800"/>
              <a:ext cx="570075" cy="57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/>
        </p:nvSpPr>
        <p:spPr>
          <a:xfrm>
            <a:off x="-1374750" y="5190900"/>
            <a:ext cx="68265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21"/>
          <p:cNvGrpSpPr/>
          <p:nvPr/>
        </p:nvGrpSpPr>
        <p:grpSpPr>
          <a:xfrm>
            <a:off x="710674" y="1323164"/>
            <a:ext cx="7300911" cy="731700"/>
            <a:chOff x="710674" y="1323164"/>
            <a:chExt cx="7300911" cy="731700"/>
          </a:xfrm>
        </p:grpSpPr>
        <p:sp>
          <p:nvSpPr>
            <p:cNvPr id="182" name="Google Shape;182;p21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Login</a:t>
              </a:r>
              <a:endParaRPr sz="44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1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Organizational access (write &amp; read)</a:t>
              </a:r>
              <a:br>
                <a:rPr lang="en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Governmental access (write &amp; read)</a:t>
              </a: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Individual access (read)</a:t>
              </a: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21"/>
          <p:cNvGrpSpPr/>
          <p:nvPr/>
        </p:nvGrpSpPr>
        <p:grpSpPr>
          <a:xfrm>
            <a:off x="7" y="2207525"/>
            <a:ext cx="7650080" cy="731700"/>
            <a:chOff x="7" y="2207525"/>
            <a:chExt cx="7650080" cy="731700"/>
          </a:xfrm>
        </p:grpSpPr>
        <p:sp>
          <p:nvSpPr>
            <p:cNvPr id="186" name="Google Shape;186;p21"/>
            <p:cNvSpPr txBox="1"/>
            <p:nvPr/>
          </p:nvSpPr>
          <p:spPr>
            <a:xfrm>
              <a:off x="7" y="2257725"/>
              <a:ext cx="2715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Disaster</a:t>
              </a:r>
              <a:endParaRPr sz="44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Choose the current disasters to support: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Long term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Short term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21"/>
          <p:cNvGrpSpPr/>
          <p:nvPr/>
        </p:nvGrpSpPr>
        <p:grpSpPr>
          <a:xfrm>
            <a:off x="755105" y="3088625"/>
            <a:ext cx="6532283" cy="731700"/>
            <a:chOff x="755105" y="3088625"/>
            <a:chExt cx="6532283" cy="731700"/>
          </a:xfrm>
        </p:grpSpPr>
        <p:sp>
          <p:nvSpPr>
            <p:cNvPr id="190" name="Google Shape;190;p21"/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MAP</a:t>
              </a:r>
              <a:endParaRPr sz="44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Comprehensive view of resource distribution and requests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4488"/>
            <a:ext cx="5364125" cy="260511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5276800" y="0"/>
            <a:ext cx="3883800" cy="5143500"/>
          </a:xfrm>
          <a:prstGeom prst="rect">
            <a:avLst/>
          </a:prstGeom>
          <a:solidFill>
            <a:srgbClr val="0E9453"/>
          </a:solidFill>
          <a:ln w="9525" cap="flat" cmpd="sng">
            <a:solidFill>
              <a:srgbClr val="0E94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6303700" y="617700"/>
            <a:ext cx="30516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Comprehensive resource distribution details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5952750" y="1758425"/>
            <a:ext cx="34512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Clear indicators of areas in need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6040100" y="2757325"/>
            <a:ext cx="31092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Visibility provides mutual and public monitoring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175" y="2823975"/>
            <a:ext cx="523575" cy="5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5769" y="1754425"/>
            <a:ext cx="456375" cy="4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6526" y="617700"/>
            <a:ext cx="523575" cy="5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6123762" y="4041925"/>
            <a:ext cx="31092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on performance as a whole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0600" y="4041925"/>
            <a:ext cx="726725" cy="726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2"/>
          <p:cNvGrpSpPr/>
          <p:nvPr/>
        </p:nvGrpSpPr>
        <p:grpSpPr>
          <a:xfrm>
            <a:off x="152388" y="197856"/>
            <a:ext cx="377068" cy="377068"/>
            <a:chOff x="6027550" y="3227963"/>
            <a:chExt cx="2302001" cy="2302001"/>
          </a:xfrm>
        </p:grpSpPr>
        <p:pic>
          <p:nvPicPr>
            <p:cNvPr id="208" name="Google Shape;208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27550" y="3227963"/>
              <a:ext cx="2302001" cy="2302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93513" y="4484800"/>
              <a:ext cx="570075" cy="570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2"/>
          <p:cNvSpPr txBox="1">
            <a:spLocks noGrp="1"/>
          </p:cNvSpPr>
          <p:nvPr>
            <p:ph type="ctrTitle"/>
          </p:nvPr>
        </p:nvSpPr>
        <p:spPr>
          <a:xfrm>
            <a:off x="525450" y="263700"/>
            <a:ext cx="1099800" cy="3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E9453"/>
                </a:solidFill>
              </a:rPr>
              <a:t>GRID Map</a:t>
            </a:r>
            <a:endParaRPr sz="1400" b="1">
              <a:solidFill>
                <a:srgbClr val="0E9453"/>
              </a:solidFill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3800" y="2823986"/>
            <a:ext cx="3109201" cy="2220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/>
        </p:nvSpPr>
        <p:spPr>
          <a:xfrm>
            <a:off x="0" y="0"/>
            <a:ext cx="3364800" cy="5143500"/>
          </a:xfrm>
          <a:prstGeom prst="rect">
            <a:avLst/>
          </a:prstGeom>
          <a:solidFill>
            <a:srgbClr val="0E9453"/>
          </a:solidFill>
          <a:ln w="9525" cap="flat" cmpd="sng">
            <a:solidFill>
              <a:srgbClr val="0E94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441725" y="550525"/>
            <a:ext cx="25605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Coordination</a:t>
            </a:r>
            <a:endParaRPr sz="30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860825" y="2733200"/>
            <a:ext cx="15699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Savings</a:t>
            </a:r>
            <a:endParaRPr sz="30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1237025" y="1319150"/>
            <a:ext cx="817500" cy="127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188" y="3405775"/>
            <a:ext cx="1152575" cy="11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3364800" y="228600"/>
            <a:ext cx="5790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Indonesia Flood (1988)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425" y="962725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975" y="1622575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725" y="1753300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025" y="14511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263" y="10545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650" y="11572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6100" y="198452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3"/>
          <p:cNvSpPr txBox="1"/>
          <p:nvPr/>
        </p:nvSpPr>
        <p:spPr>
          <a:xfrm>
            <a:off x="3673550" y="3491900"/>
            <a:ext cx="15129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$490 mil</a:t>
            </a:r>
            <a:endParaRPr sz="2400" b="1"/>
          </a:p>
        </p:txBody>
      </p:sp>
      <p:sp>
        <p:nvSpPr>
          <p:cNvPr id="230" name="Google Shape;230;p23"/>
          <p:cNvSpPr txBox="1"/>
          <p:nvPr/>
        </p:nvSpPr>
        <p:spPr>
          <a:xfrm>
            <a:off x="5800650" y="3369200"/>
            <a:ext cx="918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1%</a:t>
            </a:r>
            <a:endParaRPr sz="3600" b="1"/>
          </a:p>
        </p:txBody>
      </p:sp>
      <p:sp>
        <p:nvSpPr>
          <p:cNvPr id="231" name="Google Shape;231;p23"/>
          <p:cNvSpPr txBox="1"/>
          <p:nvPr/>
        </p:nvSpPr>
        <p:spPr>
          <a:xfrm>
            <a:off x="3673550" y="4151875"/>
            <a:ext cx="15699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Estimated spending on foreign relief posts</a:t>
            </a:r>
            <a:endParaRPr sz="1200"/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1650" y="3477512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0138" y="3578903"/>
            <a:ext cx="437980" cy="4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 txBox="1"/>
          <p:nvPr/>
        </p:nvSpPr>
        <p:spPr>
          <a:xfrm>
            <a:off x="7526900" y="3491900"/>
            <a:ext cx="17985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$4.9 mil</a:t>
            </a:r>
            <a:endParaRPr sz="3000" b="1"/>
          </a:p>
        </p:txBody>
      </p:sp>
      <p:sp>
        <p:nvSpPr>
          <p:cNvPr id="235" name="Google Shape;235;p23"/>
          <p:cNvSpPr txBox="1"/>
          <p:nvPr/>
        </p:nvSpPr>
        <p:spPr>
          <a:xfrm>
            <a:off x="5636900" y="4103900"/>
            <a:ext cx="13710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Duplicated efforts or oversourced</a:t>
            </a:r>
            <a:endParaRPr sz="1200"/>
          </a:p>
        </p:txBody>
      </p:sp>
      <p:sp>
        <p:nvSpPr>
          <p:cNvPr id="236" name="Google Shape;236;p23"/>
          <p:cNvSpPr txBox="1"/>
          <p:nvPr/>
        </p:nvSpPr>
        <p:spPr>
          <a:xfrm>
            <a:off x="7621675" y="4151875"/>
            <a:ext cx="13710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Used inefficiently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158600" y="498500"/>
            <a:ext cx="5486400" cy="2141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5790700" y="0"/>
            <a:ext cx="3353100" cy="5143500"/>
          </a:xfrm>
          <a:prstGeom prst="rect">
            <a:avLst/>
          </a:prstGeom>
          <a:solidFill>
            <a:srgbClr val="0E9453"/>
          </a:solidFill>
          <a:ln w="9525" cap="flat" cmpd="sng">
            <a:solidFill>
              <a:srgbClr val="0E94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6604300" y="1817950"/>
            <a:ext cx="17259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Visibility</a:t>
            </a:r>
            <a:endParaRPr sz="30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6116025" y="4176350"/>
            <a:ext cx="2793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Accountability</a:t>
            </a:r>
            <a:endParaRPr sz="30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7058500" y="2622575"/>
            <a:ext cx="817500" cy="127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4"/>
          <p:cNvSpPr txBox="1"/>
          <p:nvPr/>
        </p:nvSpPr>
        <p:spPr>
          <a:xfrm>
            <a:off x="0" y="0"/>
            <a:ext cx="5790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Hurricane Katrina (2005) 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50" y="910530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97" y="910530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43" y="910530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90" y="910530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36" y="910530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083" y="910530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29" y="910530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976" y="910530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56" y="903550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03" y="903550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50" y="1138576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97" y="1138576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43" y="1138576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90" y="1138576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36" y="1138576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083" y="1138576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29" y="1138576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976" y="1138576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56" y="1131596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03" y="1131596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50" y="1366622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97" y="1366622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43" y="1366622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90" y="1366622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36" y="1366622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083" y="1366622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29" y="1366622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976" y="1366622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56" y="1359642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03" y="1359642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50" y="1554347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97" y="1554347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43" y="1554347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90" y="1554347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36" y="1554347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083" y="1554347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29" y="1554347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976" y="1554347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56" y="1547367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03" y="1547367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50" y="17823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97" y="17823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43" y="17823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90" y="17823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36" y="17823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083" y="17823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29" y="17823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976" y="17823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56" y="177541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03" y="177541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50" y="2010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97" y="2010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43" y="2010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90" y="2010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36" y="2010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083" y="2010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29" y="2010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976" y="2010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56" y="200345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03" y="200345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50" y="2238485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97" y="2238485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43" y="2238485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90" y="2238485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36" y="2238485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083" y="2238485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863" y="9174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309" y="9174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56" y="9174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202" y="9174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649" y="9174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095" y="9174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542" y="9174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988" y="91749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569" y="91051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015" y="910513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863" y="11455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309" y="11455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56" y="11455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202" y="11455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649" y="11455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095" y="11455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542" y="11455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988" y="11455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569" y="1138558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015" y="1138558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863" y="1402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309" y="1402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56" y="1402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202" y="1402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649" y="1402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095" y="1402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542" y="1402439"/>
            <a:ext cx="220447" cy="22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525" y="146362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 txBox="1"/>
          <p:nvPr/>
        </p:nvSpPr>
        <p:spPr>
          <a:xfrm>
            <a:off x="986338" y="442088"/>
            <a:ext cx="8175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Billed</a:t>
            </a:r>
            <a:endParaRPr b="1"/>
          </a:p>
        </p:txBody>
      </p:sp>
      <p:sp>
        <p:nvSpPr>
          <p:cNvPr id="342" name="Google Shape;342;p24"/>
          <p:cNvSpPr txBox="1"/>
          <p:nvPr/>
        </p:nvSpPr>
        <p:spPr>
          <a:xfrm>
            <a:off x="3920104" y="479488"/>
            <a:ext cx="1049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Delivered</a:t>
            </a:r>
            <a:endParaRPr b="1"/>
          </a:p>
        </p:txBody>
      </p:sp>
      <p:sp>
        <p:nvSpPr>
          <p:cNvPr id="343" name="Google Shape;343;p24"/>
          <p:cNvSpPr/>
          <p:nvPr/>
        </p:nvSpPr>
        <p:spPr>
          <a:xfrm rot="10800000" flipH="1">
            <a:off x="163500" y="2798125"/>
            <a:ext cx="5478600" cy="849900"/>
          </a:xfrm>
          <a:prstGeom prst="trapezoid">
            <a:avLst>
              <a:gd name="adj" fmla="val 1128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4"/>
          <p:cNvSpPr txBox="1"/>
          <p:nvPr/>
        </p:nvSpPr>
        <p:spPr>
          <a:xfrm>
            <a:off x="2010575" y="3197050"/>
            <a:ext cx="2017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$3100 each / day</a:t>
            </a:r>
            <a:endParaRPr sz="1800"/>
          </a:p>
        </p:txBody>
      </p:sp>
      <p:pic>
        <p:nvPicPr>
          <p:cNvPr id="345" name="Google Shape;3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600" y="2775587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4"/>
          <p:cNvSpPr/>
          <p:nvPr/>
        </p:nvSpPr>
        <p:spPr>
          <a:xfrm>
            <a:off x="156000" y="3806550"/>
            <a:ext cx="5478600" cy="1154400"/>
          </a:xfrm>
          <a:prstGeom prst="trapezoid">
            <a:avLst>
              <a:gd name="adj" fmla="val 8364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0325" y="3853478"/>
            <a:ext cx="437980" cy="4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4"/>
          <p:cNvSpPr txBox="1"/>
          <p:nvPr/>
        </p:nvSpPr>
        <p:spPr>
          <a:xfrm>
            <a:off x="1518125" y="4271150"/>
            <a:ext cx="30024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$120,900 / day</a:t>
            </a:r>
            <a:endParaRPr sz="3000" b="1"/>
          </a:p>
        </p:txBody>
      </p:sp>
      <p:pic>
        <p:nvPicPr>
          <p:cNvPr id="349" name="Google Shape;34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5275" y="367450"/>
            <a:ext cx="1271700" cy="12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/>
          <p:nvPr/>
        </p:nvSpPr>
        <p:spPr>
          <a:xfrm>
            <a:off x="0" y="0"/>
            <a:ext cx="3364800" cy="5143500"/>
          </a:xfrm>
          <a:prstGeom prst="rect">
            <a:avLst/>
          </a:prstGeom>
          <a:solidFill>
            <a:srgbClr val="0E9453"/>
          </a:solidFill>
          <a:ln w="9525" cap="flat" cmpd="sng">
            <a:solidFill>
              <a:srgbClr val="0E94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 txBox="1"/>
          <p:nvPr/>
        </p:nvSpPr>
        <p:spPr>
          <a:xfrm>
            <a:off x="1137125" y="550525"/>
            <a:ext cx="20175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30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25"/>
          <p:cNvSpPr txBox="1"/>
          <p:nvPr/>
        </p:nvSpPr>
        <p:spPr>
          <a:xfrm>
            <a:off x="711125" y="2754113"/>
            <a:ext cx="20175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Efficiency</a:t>
            </a:r>
            <a:endParaRPr sz="30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1237025" y="1319150"/>
            <a:ext cx="817500" cy="127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 txBox="1"/>
          <p:nvPr/>
        </p:nvSpPr>
        <p:spPr>
          <a:xfrm>
            <a:off x="3364800" y="457200"/>
            <a:ext cx="5790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The Economist Intelligence Unit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359" name="Google Shape;3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175" y="34333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5"/>
          <p:cNvSpPr txBox="1"/>
          <p:nvPr/>
        </p:nvSpPr>
        <p:spPr>
          <a:xfrm>
            <a:off x="5527350" y="1601525"/>
            <a:ext cx="14655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46%</a:t>
            </a:r>
            <a:endParaRPr sz="4800" b="1"/>
          </a:p>
        </p:txBody>
      </p:sp>
      <p:sp>
        <p:nvSpPr>
          <p:cNvPr id="361" name="Google Shape;361;p25"/>
          <p:cNvSpPr txBox="1"/>
          <p:nvPr/>
        </p:nvSpPr>
        <p:spPr>
          <a:xfrm>
            <a:off x="3923225" y="3053500"/>
            <a:ext cx="49134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Public, Private, and NGO sectors hoped for </a:t>
            </a:r>
            <a:r>
              <a:rPr lang="en" sz="1800" b="1"/>
              <a:t>more data analytics and transparency</a:t>
            </a:r>
            <a:r>
              <a:rPr lang="en" sz="1800"/>
              <a:t> during times of crisis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298775" y="363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NGOs involved</a:t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3297500" y="1622942"/>
            <a:ext cx="2540100" cy="25401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26"/>
          <p:cNvGrpSpPr/>
          <p:nvPr/>
        </p:nvGrpSpPr>
        <p:grpSpPr>
          <a:xfrm>
            <a:off x="827225" y="1453225"/>
            <a:ext cx="2955400" cy="669600"/>
            <a:chOff x="827225" y="996025"/>
            <a:chExt cx="2955400" cy="669600"/>
          </a:xfrm>
        </p:grpSpPr>
        <p:cxnSp>
          <p:nvCxnSpPr>
            <p:cNvPr id="369" name="Google Shape;369;p26"/>
            <p:cNvCxnSpPr/>
            <p:nvPr/>
          </p:nvCxnSpPr>
          <p:spPr>
            <a:xfrm>
              <a:off x="3438525" y="1309350"/>
              <a:ext cx="344100" cy="344100"/>
            </a:xfrm>
            <a:prstGeom prst="straightConnector1">
              <a:avLst/>
            </a:prstGeom>
            <a:noFill/>
            <a:ln w="19050" cap="flat" cmpd="sng">
              <a:solidFill>
                <a:srgbClr val="0E945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370" name="Google Shape;370;p26"/>
            <p:cNvSpPr txBox="1"/>
            <p:nvPr/>
          </p:nvSpPr>
          <p:spPr>
            <a:xfrm>
              <a:off x="827225" y="996025"/>
              <a:ext cx="25683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Roboto"/>
                  <a:ea typeface="Roboto"/>
                  <a:cs typeface="Roboto"/>
                  <a:sym typeface="Roboto"/>
                </a:rPr>
                <a:t>Donors</a:t>
              </a:r>
              <a:endParaRPr sz="24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Roboto"/>
                  <a:ea typeface="Roboto"/>
                  <a:cs typeface="Roboto"/>
                  <a:sym typeface="Roboto"/>
                </a:rPr>
                <a:t>Individuals, government, corporations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1" name="Google Shape;371;p26"/>
          <p:cNvGrpSpPr/>
          <p:nvPr/>
        </p:nvGrpSpPr>
        <p:grpSpPr>
          <a:xfrm>
            <a:off x="631026" y="3609625"/>
            <a:ext cx="3150418" cy="752898"/>
            <a:chOff x="631032" y="3152301"/>
            <a:chExt cx="3150418" cy="669600"/>
          </a:xfrm>
        </p:grpSpPr>
        <p:cxnSp>
          <p:nvCxnSpPr>
            <p:cNvPr id="372" name="Google Shape;372;p26"/>
            <p:cNvCxnSpPr/>
            <p:nvPr/>
          </p:nvCxnSpPr>
          <p:spPr>
            <a:xfrm rot="10800000" flipH="1">
              <a:off x="3436150" y="3214625"/>
              <a:ext cx="345300" cy="342900"/>
            </a:xfrm>
            <a:prstGeom prst="straightConnector1">
              <a:avLst/>
            </a:prstGeom>
            <a:noFill/>
            <a:ln w="19050" cap="flat" cmpd="sng">
              <a:solidFill>
                <a:srgbClr val="08563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373" name="Google Shape;373;p26"/>
            <p:cNvSpPr txBox="1"/>
            <p:nvPr/>
          </p:nvSpPr>
          <p:spPr>
            <a:xfrm>
              <a:off x="631032" y="3152301"/>
              <a:ext cx="24600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Roboto"/>
                  <a:ea typeface="Roboto"/>
                  <a:cs typeface="Roboto"/>
                  <a:sym typeface="Roboto"/>
                </a:rPr>
                <a:t>Media</a:t>
              </a:r>
              <a:endParaRPr sz="24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News, websites, social media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4" name="Google Shape;374;p26"/>
          <p:cNvSpPr/>
          <p:nvPr/>
        </p:nvSpPr>
        <p:spPr>
          <a:xfrm rot="-1800047" flipH="1">
            <a:off x="3221956" y="1543634"/>
            <a:ext cx="2690936" cy="2690936"/>
          </a:xfrm>
          <a:prstGeom prst="blockArc">
            <a:avLst>
              <a:gd name="adj1" fmla="val 14348563"/>
              <a:gd name="adj2" fmla="val 19872341"/>
              <a:gd name="adj3" fmla="val 9100"/>
            </a:avLst>
          </a:prstGeom>
          <a:solidFill>
            <a:srgbClr val="0E945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6"/>
          <p:cNvGrpSpPr/>
          <p:nvPr/>
        </p:nvGrpSpPr>
        <p:grpSpPr>
          <a:xfrm>
            <a:off x="5343425" y="3609500"/>
            <a:ext cx="2177225" cy="860100"/>
            <a:chOff x="5343425" y="3152300"/>
            <a:chExt cx="2177225" cy="860100"/>
          </a:xfrm>
        </p:grpSpPr>
        <p:cxnSp>
          <p:nvCxnSpPr>
            <p:cNvPr id="376" name="Google Shape;376;p26"/>
            <p:cNvCxnSpPr/>
            <p:nvPr/>
          </p:nvCxnSpPr>
          <p:spPr>
            <a:xfrm rot="10800000">
              <a:off x="5343425" y="3214625"/>
              <a:ext cx="354900" cy="350100"/>
            </a:xfrm>
            <a:prstGeom prst="straightConnector1">
              <a:avLst/>
            </a:prstGeom>
            <a:noFill/>
            <a:ln w="19050" cap="flat" cmpd="sng">
              <a:solidFill>
                <a:srgbClr val="0E945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377" name="Google Shape;377;p26"/>
            <p:cNvSpPr txBox="1"/>
            <p:nvPr/>
          </p:nvSpPr>
          <p:spPr>
            <a:xfrm>
              <a:off x="5718550" y="3152300"/>
              <a:ext cx="1802100" cy="8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Roboto"/>
                  <a:ea typeface="Roboto"/>
                  <a:cs typeface="Roboto"/>
                  <a:sym typeface="Roboto"/>
                </a:rPr>
                <a:t>GRID Map</a:t>
              </a:r>
              <a:endParaRPr sz="24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Media partnership program</a:t>
              </a:r>
              <a:endParaRPr sz="11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8" name="Google Shape;378;p26"/>
          <p:cNvGrpSpPr/>
          <p:nvPr/>
        </p:nvGrpSpPr>
        <p:grpSpPr>
          <a:xfrm>
            <a:off x="5344775" y="1453225"/>
            <a:ext cx="2795375" cy="1186200"/>
            <a:chOff x="5344775" y="996025"/>
            <a:chExt cx="2795375" cy="1186200"/>
          </a:xfrm>
        </p:grpSpPr>
        <p:cxnSp>
          <p:nvCxnSpPr>
            <p:cNvPr id="379" name="Google Shape;379;p26"/>
            <p:cNvCxnSpPr/>
            <p:nvPr/>
          </p:nvCxnSpPr>
          <p:spPr>
            <a:xfrm flipH="1">
              <a:off x="5344775" y="1314450"/>
              <a:ext cx="336900" cy="339000"/>
            </a:xfrm>
            <a:prstGeom prst="straightConnector1">
              <a:avLst/>
            </a:prstGeom>
            <a:noFill/>
            <a:ln w="19050" cap="flat" cmpd="sng">
              <a:solidFill>
                <a:srgbClr val="08563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380" name="Google Shape;380;p26"/>
            <p:cNvSpPr txBox="1"/>
            <p:nvPr/>
          </p:nvSpPr>
          <p:spPr>
            <a:xfrm>
              <a:off x="5718550" y="996025"/>
              <a:ext cx="2421600" cy="118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latin typeface="Roboto"/>
                  <a:ea typeface="Roboto"/>
                  <a:cs typeface="Roboto"/>
                  <a:sym typeface="Roboto"/>
                </a:rPr>
                <a:t>NGOs</a:t>
              </a:r>
              <a:endParaRPr sz="24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Roboto"/>
                  <a:ea typeface="Roboto"/>
                  <a:cs typeface="Roboto"/>
                  <a:sym typeface="Roboto"/>
                </a:rPr>
                <a:t>Provide information to GRID Map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1" name="Google Shape;381;p26"/>
          <p:cNvSpPr txBox="1"/>
          <p:nvPr/>
        </p:nvSpPr>
        <p:spPr>
          <a:xfrm>
            <a:off x="3845784" y="25136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Benefit Cycle</a:t>
            </a:r>
            <a:endParaRPr sz="1200"/>
          </a:p>
        </p:txBody>
      </p:sp>
      <p:sp>
        <p:nvSpPr>
          <p:cNvPr id="382" name="Google Shape;382;p26"/>
          <p:cNvSpPr/>
          <p:nvPr/>
        </p:nvSpPr>
        <p:spPr>
          <a:xfrm rot="1800047">
            <a:off x="3219843" y="1543634"/>
            <a:ext cx="2690936" cy="2690936"/>
          </a:xfrm>
          <a:prstGeom prst="blockArc">
            <a:avLst>
              <a:gd name="adj1" fmla="val 14545937"/>
              <a:gd name="adj2" fmla="val 19902139"/>
              <a:gd name="adj3" fmla="val 9115"/>
            </a:avLst>
          </a:prstGeom>
          <a:solidFill>
            <a:srgbClr val="08563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6"/>
          <p:cNvSpPr/>
          <p:nvPr/>
        </p:nvSpPr>
        <p:spPr>
          <a:xfrm rot="9000757">
            <a:off x="3213964" y="1543220"/>
            <a:ext cx="2690226" cy="2690226"/>
          </a:xfrm>
          <a:prstGeom prst="blockArc">
            <a:avLst>
              <a:gd name="adj1" fmla="val 18041678"/>
              <a:gd name="adj2" fmla="val 1798478"/>
              <a:gd name="adj3" fmla="val 9595"/>
            </a:avLst>
          </a:prstGeom>
          <a:solidFill>
            <a:srgbClr val="085631"/>
          </a:solidFill>
          <a:ln>
            <a:noFill/>
          </a:ln>
          <a:effectLst>
            <a:outerShdw blurRad="71438" dist="9525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"/>
          <p:cNvSpPr/>
          <p:nvPr/>
        </p:nvSpPr>
        <p:spPr>
          <a:xfrm rot="-9000757" flipH="1">
            <a:off x="3221634" y="1543970"/>
            <a:ext cx="2690226" cy="2690226"/>
          </a:xfrm>
          <a:prstGeom prst="blockArc">
            <a:avLst>
              <a:gd name="adj1" fmla="val 17967225"/>
              <a:gd name="adj2" fmla="val 1529547"/>
              <a:gd name="adj3" fmla="val 9279"/>
            </a:avLst>
          </a:prstGeom>
          <a:solidFill>
            <a:srgbClr val="0E945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rot="8100000">
            <a:off x="3166119" y="2714650"/>
            <a:ext cx="363170" cy="363170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"/>
          <p:cNvSpPr/>
          <p:nvPr/>
        </p:nvSpPr>
        <p:spPr>
          <a:xfrm rot="-2700000">
            <a:off x="5598628" y="2707488"/>
            <a:ext cx="363170" cy="363170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6"/>
          <p:cNvSpPr/>
          <p:nvPr/>
        </p:nvSpPr>
        <p:spPr>
          <a:xfrm rot="2700000">
            <a:off x="4382023" y="3920261"/>
            <a:ext cx="363170" cy="363170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6"/>
          <p:cNvSpPr/>
          <p:nvPr/>
        </p:nvSpPr>
        <p:spPr>
          <a:xfrm rot="-8100000">
            <a:off x="4382715" y="1484593"/>
            <a:ext cx="363170" cy="363170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/>
          <p:nvPr/>
        </p:nvSpPr>
        <p:spPr>
          <a:xfrm>
            <a:off x="-41625" y="-1706250"/>
            <a:ext cx="9144000" cy="2571600"/>
          </a:xfrm>
          <a:prstGeom prst="rect">
            <a:avLst/>
          </a:prstGeom>
          <a:solidFill>
            <a:srgbClr val="0E9453"/>
          </a:solidFill>
          <a:ln w="9525" cap="flat" cmpd="sng">
            <a:solidFill>
              <a:srgbClr val="0E94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title"/>
          </p:nvPr>
        </p:nvSpPr>
        <p:spPr>
          <a:xfrm>
            <a:off x="311700" y="144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Core values to solve the problem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95" name="Google Shape;395;p27"/>
          <p:cNvSpPr txBox="1"/>
          <p:nvPr/>
        </p:nvSpPr>
        <p:spPr>
          <a:xfrm>
            <a:off x="1143125" y="2407838"/>
            <a:ext cx="1047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Enable</a:t>
            </a:r>
            <a:endParaRPr/>
          </a:p>
        </p:txBody>
      </p:sp>
      <p:sp>
        <p:nvSpPr>
          <p:cNvPr id="396" name="Google Shape;396;p27"/>
          <p:cNvSpPr txBox="1"/>
          <p:nvPr/>
        </p:nvSpPr>
        <p:spPr>
          <a:xfrm>
            <a:off x="6340225" y="2409750"/>
            <a:ext cx="1685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Accountability</a:t>
            </a:r>
            <a:endParaRPr/>
          </a:p>
        </p:txBody>
      </p:sp>
      <p:sp>
        <p:nvSpPr>
          <p:cNvPr id="397" name="Google Shape;397;p27"/>
          <p:cNvSpPr txBox="1"/>
          <p:nvPr/>
        </p:nvSpPr>
        <p:spPr>
          <a:xfrm>
            <a:off x="963425" y="4426750"/>
            <a:ext cx="14073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Efficiency </a:t>
            </a:r>
            <a:endParaRPr/>
          </a:p>
        </p:txBody>
      </p:sp>
      <p:sp>
        <p:nvSpPr>
          <p:cNvPr id="398" name="Google Shape;398;p27"/>
          <p:cNvSpPr txBox="1"/>
          <p:nvPr/>
        </p:nvSpPr>
        <p:spPr>
          <a:xfrm>
            <a:off x="6535213" y="4426738"/>
            <a:ext cx="1295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Reliability</a:t>
            </a:r>
            <a:endParaRPr/>
          </a:p>
        </p:txBody>
      </p:sp>
      <p:pic>
        <p:nvPicPr>
          <p:cNvPr id="399" name="Google Shape;3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425" y="31602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275" y="114128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100" y="1093925"/>
            <a:ext cx="1219200" cy="121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2" name="Google Shape;4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7113" y="3207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6925" y="22369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7"/>
          <p:cNvSpPr txBox="1"/>
          <p:nvPr/>
        </p:nvSpPr>
        <p:spPr>
          <a:xfrm>
            <a:off x="4006413" y="3456113"/>
            <a:ext cx="10479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Build Trust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 you</a:t>
            </a:r>
            <a:r>
              <a:rPr lang="en"/>
              <a:t> </a:t>
            </a:r>
            <a:endParaRPr/>
          </a:p>
        </p:txBody>
      </p:sp>
      <p:sp>
        <p:nvSpPr>
          <p:cNvPr id="410" name="Google Shape;410;p28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rgbClr val="0E9453"/>
          </a:solidFill>
          <a:ln w="9525" cap="flat" cmpd="sng">
            <a:solidFill>
              <a:srgbClr val="0E94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"/>
          <p:cNvSpPr txBox="1"/>
          <p:nvPr/>
        </p:nvSpPr>
        <p:spPr>
          <a:xfrm>
            <a:off x="311700" y="1705725"/>
            <a:ext cx="8520600" cy="10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Appendix</a:t>
            </a:r>
            <a:endParaRPr sz="5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 txBox="1">
            <a:spLocks noGrp="1"/>
          </p:cNvSpPr>
          <p:nvPr>
            <p:ph type="ctrTitle"/>
          </p:nvPr>
        </p:nvSpPr>
        <p:spPr>
          <a:xfrm>
            <a:off x="311700" y="173425"/>
            <a:ext cx="8520600" cy="84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Maps</a:t>
            </a:r>
            <a:endParaRPr/>
          </a:p>
        </p:txBody>
      </p:sp>
      <p:graphicFrame>
        <p:nvGraphicFramePr>
          <p:cNvPr id="421" name="Google Shape;421;p30"/>
          <p:cNvGraphicFramePr/>
          <p:nvPr/>
        </p:nvGraphicFramePr>
        <p:xfrm>
          <a:off x="952500" y="120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{CAD646A3-B816-4ECE-92B5-F94658049E5B}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</a:rPr>
                        <a:t>DirectRelief</a:t>
                      </a:r>
                      <a:endParaRPr sz="18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ReliefWeb</a:t>
                      </a:r>
                      <a:endParaRPr sz="18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GRID Map</a:t>
                      </a:r>
                      <a:endParaRPr sz="18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Transparency?</a:t>
                      </a:r>
                      <a:endParaRPr sz="18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Real-Time?</a:t>
                      </a:r>
                      <a:endParaRPr sz="18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Coordination?</a:t>
                      </a:r>
                      <a:endParaRPr sz="18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22" name="Google Shape;4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342" y="2180400"/>
            <a:ext cx="844300" cy="7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967" y="3988275"/>
            <a:ext cx="844300" cy="7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967" y="2180400"/>
            <a:ext cx="844300" cy="7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342" y="3988264"/>
            <a:ext cx="844300" cy="7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342" y="3084338"/>
            <a:ext cx="844300" cy="7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725" y="3053547"/>
            <a:ext cx="844300" cy="84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375" y="3957484"/>
            <a:ext cx="844300" cy="84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375" y="3053547"/>
            <a:ext cx="844300" cy="84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367" y="2135000"/>
            <a:ext cx="844300" cy="7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589350" y="387700"/>
            <a:ext cx="79653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Motivation</a:t>
            </a:r>
            <a:endParaRPr sz="60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21920">
            <a:off x="1818571" y="2304871"/>
            <a:ext cx="822007" cy="82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24846">
            <a:off x="6278063" y="2139000"/>
            <a:ext cx="1153750" cy="11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350" y="3041225"/>
            <a:ext cx="1887300" cy="188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4"/>
          <p:cNvGrpSpPr/>
          <p:nvPr/>
        </p:nvGrpSpPr>
        <p:grpSpPr>
          <a:xfrm>
            <a:off x="4114800" y="1734988"/>
            <a:ext cx="914400" cy="914400"/>
            <a:chOff x="3350075" y="1962150"/>
            <a:chExt cx="914400" cy="914400"/>
          </a:xfrm>
        </p:grpSpPr>
        <p:pic>
          <p:nvPicPr>
            <p:cNvPr id="69" name="Google Shape;69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50075" y="196215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02475" y="211455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54875" y="226695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2" name="Google Shape;72;p14"/>
          <p:cNvCxnSpPr>
            <a:stCxn id="65" idx="3"/>
            <a:endCxn id="67" idx="1"/>
          </p:cNvCxnSpPr>
          <p:nvPr/>
        </p:nvCxnSpPr>
        <p:spPr>
          <a:xfrm rot="-5400000" flipH="1">
            <a:off x="2582933" y="2939391"/>
            <a:ext cx="945000" cy="11460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4"/>
          <p:cNvCxnSpPr>
            <a:stCxn id="71" idx="1"/>
            <a:endCxn id="67" idx="0"/>
          </p:cNvCxnSpPr>
          <p:nvPr/>
        </p:nvCxnSpPr>
        <p:spPr>
          <a:xfrm>
            <a:off x="4419600" y="2344588"/>
            <a:ext cx="152400" cy="696600"/>
          </a:xfrm>
          <a:prstGeom prst="curvedConnector4">
            <a:avLst>
              <a:gd name="adj1" fmla="val -156250"/>
              <a:gd name="adj2" fmla="val 71880"/>
            </a:avLst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74" name="Google Shape;74;p14"/>
          <p:cNvCxnSpPr>
            <a:stCxn id="66" idx="1"/>
            <a:endCxn id="67" idx="3"/>
          </p:cNvCxnSpPr>
          <p:nvPr/>
        </p:nvCxnSpPr>
        <p:spPr>
          <a:xfrm flipH="1">
            <a:off x="5515693" y="3050163"/>
            <a:ext cx="869100" cy="934800"/>
          </a:xfrm>
          <a:prstGeom prst="curvedConnector3">
            <a:avLst>
              <a:gd name="adj1" fmla="val 16007"/>
            </a:avLst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Development Plan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36" name="Google Shape;436;p31"/>
          <p:cNvCxnSpPr/>
          <p:nvPr/>
        </p:nvCxnSpPr>
        <p:spPr>
          <a:xfrm>
            <a:off x="810800" y="4066650"/>
            <a:ext cx="7563300" cy="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31"/>
          <p:cNvCxnSpPr/>
          <p:nvPr/>
        </p:nvCxnSpPr>
        <p:spPr>
          <a:xfrm rot="10800000">
            <a:off x="810800" y="3572550"/>
            <a:ext cx="0" cy="4941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38" name="Google Shape;438;p31"/>
          <p:cNvSpPr txBox="1"/>
          <p:nvPr/>
        </p:nvSpPr>
        <p:spPr>
          <a:xfrm>
            <a:off x="582750" y="3243150"/>
            <a:ext cx="709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Now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39" name="Google Shape;439;p31"/>
          <p:cNvCxnSpPr/>
          <p:nvPr/>
        </p:nvCxnSpPr>
        <p:spPr>
          <a:xfrm rot="10800000">
            <a:off x="1292250" y="2521050"/>
            <a:ext cx="0" cy="15456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40" name="Google Shape;440;p31"/>
          <p:cNvSpPr txBox="1"/>
          <p:nvPr/>
        </p:nvSpPr>
        <p:spPr>
          <a:xfrm>
            <a:off x="741150" y="1691841"/>
            <a:ext cx="11022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Oct, 2019</a:t>
            </a:r>
            <a:r>
              <a:rPr lang="en">
                <a:solidFill>
                  <a:srgbClr val="FFFFFF"/>
                </a:solidFill>
              </a:rPr>
              <a:t>: sw roll out in Canada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1" name="Google Shape;441;p31"/>
          <p:cNvSpPr txBox="1"/>
          <p:nvPr/>
        </p:nvSpPr>
        <p:spPr>
          <a:xfrm>
            <a:off x="1476325" y="2416800"/>
            <a:ext cx="14754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June, 2020</a:t>
            </a:r>
            <a:r>
              <a:rPr lang="en">
                <a:solidFill>
                  <a:srgbClr val="FFFFFF"/>
                </a:solidFill>
              </a:rPr>
              <a:t>: first 50 NGOs &amp; Gvn’t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42" name="Google Shape;442;p31"/>
          <p:cNvCxnSpPr>
            <a:endCxn id="441" idx="2"/>
          </p:cNvCxnSpPr>
          <p:nvPr/>
        </p:nvCxnSpPr>
        <p:spPr>
          <a:xfrm rot="10800000">
            <a:off x="2214025" y="3141600"/>
            <a:ext cx="0" cy="947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43" name="Google Shape;443;p31"/>
          <p:cNvSpPr txBox="1"/>
          <p:nvPr/>
        </p:nvSpPr>
        <p:spPr>
          <a:xfrm>
            <a:off x="2718225" y="1735975"/>
            <a:ext cx="14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Oct, 2020</a:t>
            </a:r>
            <a:r>
              <a:rPr lang="en">
                <a:solidFill>
                  <a:srgbClr val="FFFFFF"/>
                </a:solidFill>
              </a:rPr>
              <a:t>: Media Partnership Program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44" name="Google Shape;444;p31"/>
          <p:cNvCxnSpPr/>
          <p:nvPr/>
        </p:nvCxnSpPr>
        <p:spPr>
          <a:xfrm rot="10800000">
            <a:off x="3177200" y="2713750"/>
            <a:ext cx="0" cy="13149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45" name="Google Shape;445;p31"/>
          <p:cNvSpPr txBox="1"/>
          <p:nvPr/>
        </p:nvSpPr>
        <p:spPr>
          <a:xfrm>
            <a:off x="3834300" y="1545313"/>
            <a:ext cx="14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Jan, 2021</a:t>
            </a:r>
            <a:r>
              <a:rPr lang="en">
                <a:solidFill>
                  <a:srgbClr val="FFFFFF"/>
                </a:solidFill>
              </a:rPr>
              <a:t>: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200 NGOs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46" name="Google Shape;446;p31"/>
          <p:cNvCxnSpPr/>
          <p:nvPr/>
        </p:nvCxnSpPr>
        <p:spPr>
          <a:xfrm rot="10800000">
            <a:off x="4332775" y="2166400"/>
            <a:ext cx="0" cy="18876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47" name="Google Shape;447;p31"/>
          <p:cNvCxnSpPr/>
          <p:nvPr/>
        </p:nvCxnSpPr>
        <p:spPr>
          <a:xfrm rot="10800000">
            <a:off x="5309700" y="3179800"/>
            <a:ext cx="0" cy="8742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48" name="Google Shape;448;p31"/>
          <p:cNvSpPr txBox="1"/>
          <p:nvPr/>
        </p:nvSpPr>
        <p:spPr>
          <a:xfrm>
            <a:off x="4758600" y="2571741"/>
            <a:ext cx="11022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Oct, 2021</a:t>
            </a:r>
            <a:r>
              <a:rPr lang="en">
                <a:solidFill>
                  <a:srgbClr val="FFFFFF"/>
                </a:solidFill>
              </a:rPr>
              <a:t>: Int’l roll out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49" name="Google Shape;449;p31"/>
          <p:cNvCxnSpPr/>
          <p:nvPr/>
        </p:nvCxnSpPr>
        <p:spPr>
          <a:xfrm rot="10800000">
            <a:off x="6005725" y="2191950"/>
            <a:ext cx="0" cy="1874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50" name="Google Shape;450;p31"/>
          <p:cNvSpPr txBox="1"/>
          <p:nvPr/>
        </p:nvSpPr>
        <p:spPr>
          <a:xfrm>
            <a:off x="5454625" y="1545325"/>
            <a:ext cx="1208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June, 2022</a:t>
            </a:r>
            <a:r>
              <a:rPr lang="en">
                <a:solidFill>
                  <a:srgbClr val="FFFFFF"/>
                </a:solidFill>
              </a:rPr>
              <a:t>: 1000 NGOs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51" name="Google Shape;451;p31"/>
          <p:cNvCxnSpPr>
            <a:endCxn id="452" idx="2"/>
          </p:cNvCxnSpPr>
          <p:nvPr/>
        </p:nvCxnSpPr>
        <p:spPr>
          <a:xfrm rot="10800000">
            <a:off x="7047225" y="3160950"/>
            <a:ext cx="0" cy="9312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52" name="Google Shape;452;p31"/>
          <p:cNvSpPr txBox="1"/>
          <p:nvPr/>
        </p:nvSpPr>
        <p:spPr>
          <a:xfrm>
            <a:off x="6443175" y="2397450"/>
            <a:ext cx="1208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Dec, 2023</a:t>
            </a:r>
            <a:r>
              <a:rPr lang="en">
                <a:solidFill>
                  <a:srgbClr val="FFFFFF"/>
                </a:solidFill>
              </a:rPr>
              <a:t>: Adv. analysis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"/>
          <p:cNvSpPr txBox="1"/>
          <p:nvPr/>
        </p:nvSpPr>
        <p:spPr>
          <a:xfrm>
            <a:off x="311700" y="173425"/>
            <a:ext cx="8520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Future Functionalities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458" name="Google Shape;458;p32"/>
          <p:cNvSpPr txBox="1"/>
          <p:nvPr/>
        </p:nvSpPr>
        <p:spPr>
          <a:xfrm>
            <a:off x="375925" y="1281600"/>
            <a:ext cx="82536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Predict severity of disasters based on user input</a:t>
            </a:r>
            <a:br>
              <a:rPr lang="en" sz="2400"/>
            </a:b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Predict severity of disasters using machine learning</a:t>
            </a:r>
            <a:br>
              <a:rPr lang="en" sz="2400"/>
            </a:b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Predict optimize amount of resources to allocate based on severity estimate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8050"/>
            <a:ext cx="9144000" cy="5491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-921325"/>
            <a:ext cx="9144000" cy="2571600"/>
          </a:xfrm>
          <a:prstGeom prst="rect">
            <a:avLst/>
          </a:prstGeom>
          <a:solidFill>
            <a:srgbClr val="0E9453"/>
          </a:solidFill>
          <a:ln w="9525" cap="flat" cmpd="sng">
            <a:solidFill>
              <a:srgbClr val="0E94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80625" y="161250"/>
            <a:ext cx="35472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6"/>
          <p:cNvSpPr txBox="1">
            <a:spLocks noGrp="1"/>
          </p:cNvSpPr>
          <p:nvPr>
            <p:ph type="ctrTitle"/>
          </p:nvPr>
        </p:nvSpPr>
        <p:spPr>
          <a:xfrm>
            <a:off x="311700" y="161250"/>
            <a:ext cx="8520600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Around the world...</a:t>
            </a:r>
            <a:endParaRPr sz="3000" b="1">
              <a:solidFill>
                <a:srgbClr val="FFFFFF"/>
              </a:solidFill>
            </a:endParaRPr>
          </a:p>
        </p:txBody>
      </p:sp>
      <p:grpSp>
        <p:nvGrpSpPr>
          <p:cNvPr id="87" name="Google Shape;87;p16"/>
          <p:cNvGrpSpPr/>
          <p:nvPr/>
        </p:nvGrpSpPr>
        <p:grpSpPr>
          <a:xfrm>
            <a:off x="2982750" y="1856525"/>
            <a:ext cx="3178500" cy="3277500"/>
            <a:chOff x="4425" y="1702775"/>
            <a:chExt cx="3178500" cy="3277500"/>
          </a:xfrm>
        </p:grpSpPr>
        <p:pic>
          <p:nvPicPr>
            <p:cNvPr id="88" name="Google Shape;8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1850" y="1702775"/>
              <a:ext cx="1238250" cy="123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6"/>
            <p:cNvSpPr txBox="1"/>
            <p:nvPr/>
          </p:nvSpPr>
          <p:spPr>
            <a:xfrm>
              <a:off x="4425" y="3434675"/>
              <a:ext cx="3178500" cy="15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Hurricane Katrina (2005) </a:t>
              </a:r>
              <a:endParaRPr sz="1800"/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/>
                <a:t>Only 27/66 ambulances were provided</a:t>
              </a:r>
              <a:endParaRPr sz="1800"/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 b="1"/>
                <a:t>Lack of accountability</a:t>
              </a:r>
              <a:endParaRPr sz="1800" b="1"/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0" y="1856526"/>
            <a:ext cx="3322800" cy="2969999"/>
            <a:chOff x="2910600" y="1702776"/>
            <a:chExt cx="3322800" cy="2969999"/>
          </a:xfrm>
        </p:grpSpPr>
        <p:pic>
          <p:nvPicPr>
            <p:cNvPr id="91" name="Google Shape;9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2876" y="1702776"/>
              <a:ext cx="1238250" cy="123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6"/>
            <p:cNvSpPr txBox="1"/>
            <p:nvPr/>
          </p:nvSpPr>
          <p:spPr>
            <a:xfrm>
              <a:off x="2910600" y="3434675"/>
              <a:ext cx="3322800" cy="12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Indonesia Flood (2005) </a:t>
              </a:r>
              <a:endParaRPr sz="1800"/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/>
                <a:t>20 independent relief posts clustered</a:t>
              </a:r>
              <a:endParaRPr sz="1800"/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 b="1"/>
                <a:t>Resources wasted</a:t>
              </a:r>
              <a:endParaRPr sz="1800" b="1"/>
            </a:p>
          </p:txBody>
        </p:sp>
      </p:grp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300" y="1778350"/>
            <a:ext cx="1391924" cy="13919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860625" y="3434675"/>
            <a:ext cx="3435300" cy="17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South East Asia Tsunami (2004):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72% of NGOs did not share analytics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Lack of transparency</a:t>
            </a:r>
            <a:endParaRPr sz="18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0" y="1017800"/>
            <a:ext cx="9144000" cy="4125600"/>
          </a:xfrm>
          <a:prstGeom prst="rect">
            <a:avLst/>
          </a:prstGeom>
          <a:solidFill>
            <a:srgbClr val="0E9453"/>
          </a:solidFill>
          <a:ln w="9525" cap="flat" cmpd="sng">
            <a:solidFill>
              <a:srgbClr val="0E94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311700" y="90800"/>
            <a:ext cx="8520600" cy="8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Supply Chain Management</a:t>
            </a:r>
            <a:endParaRPr sz="3000" b="1"/>
          </a:p>
        </p:txBody>
      </p:sp>
      <p:sp>
        <p:nvSpPr>
          <p:cNvPr id="101" name="Google Shape;101;p17"/>
          <p:cNvSpPr/>
          <p:nvPr/>
        </p:nvSpPr>
        <p:spPr>
          <a:xfrm>
            <a:off x="985439" y="1175041"/>
            <a:ext cx="1455300" cy="114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Production</a:t>
            </a:r>
            <a:endParaRPr b="1"/>
          </a:p>
        </p:txBody>
      </p:sp>
      <p:sp>
        <p:nvSpPr>
          <p:cNvPr id="102" name="Google Shape;102;p17"/>
          <p:cNvSpPr/>
          <p:nvPr/>
        </p:nvSpPr>
        <p:spPr>
          <a:xfrm>
            <a:off x="3844356" y="1175041"/>
            <a:ext cx="1455300" cy="114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Supply</a:t>
            </a:r>
            <a:endParaRPr b="1"/>
          </a:p>
        </p:txBody>
      </p:sp>
      <p:sp>
        <p:nvSpPr>
          <p:cNvPr id="103" name="Google Shape;103;p17"/>
          <p:cNvSpPr/>
          <p:nvPr/>
        </p:nvSpPr>
        <p:spPr>
          <a:xfrm>
            <a:off x="6703243" y="3832975"/>
            <a:ext cx="1455300" cy="114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Location</a:t>
            </a:r>
            <a:endParaRPr b="1"/>
          </a:p>
        </p:txBody>
      </p:sp>
      <p:sp>
        <p:nvSpPr>
          <p:cNvPr id="104" name="Google Shape;104;p17"/>
          <p:cNvSpPr/>
          <p:nvPr/>
        </p:nvSpPr>
        <p:spPr>
          <a:xfrm>
            <a:off x="3740300" y="2791350"/>
            <a:ext cx="1721100" cy="11493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</a:rPr>
              <a:t>Information</a:t>
            </a:r>
            <a:endParaRPr sz="1700" b="1">
              <a:solidFill>
                <a:srgbClr val="FFFFFF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912560" y="3832969"/>
            <a:ext cx="1601100" cy="114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Transportation</a:t>
            </a:r>
            <a:endParaRPr b="1"/>
          </a:p>
        </p:txBody>
      </p:sp>
      <p:sp>
        <p:nvSpPr>
          <p:cNvPr id="106" name="Google Shape;106;p17"/>
          <p:cNvSpPr/>
          <p:nvPr/>
        </p:nvSpPr>
        <p:spPr>
          <a:xfrm>
            <a:off x="6703262" y="1175041"/>
            <a:ext cx="1455300" cy="114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Inventory</a:t>
            </a:r>
            <a:endParaRPr b="1"/>
          </a:p>
        </p:txBody>
      </p:sp>
      <p:cxnSp>
        <p:nvCxnSpPr>
          <p:cNvPr id="107" name="Google Shape;107;p17"/>
          <p:cNvCxnSpPr>
            <a:stCxn id="101" idx="3"/>
            <a:endCxn id="102" idx="1"/>
          </p:cNvCxnSpPr>
          <p:nvPr/>
        </p:nvCxnSpPr>
        <p:spPr>
          <a:xfrm>
            <a:off x="2440739" y="1749691"/>
            <a:ext cx="1403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7"/>
          <p:cNvCxnSpPr>
            <a:endCxn id="106" idx="1"/>
          </p:cNvCxnSpPr>
          <p:nvPr/>
        </p:nvCxnSpPr>
        <p:spPr>
          <a:xfrm>
            <a:off x="5299562" y="1749691"/>
            <a:ext cx="140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7"/>
          <p:cNvCxnSpPr>
            <a:stCxn id="106" idx="3"/>
            <a:endCxn id="103" idx="3"/>
          </p:cNvCxnSpPr>
          <p:nvPr/>
        </p:nvCxnSpPr>
        <p:spPr>
          <a:xfrm>
            <a:off x="8158562" y="1749691"/>
            <a:ext cx="600" cy="2658000"/>
          </a:xfrm>
          <a:prstGeom prst="bentConnector3">
            <a:avLst>
              <a:gd name="adj1" fmla="val 106410465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7"/>
          <p:cNvCxnSpPr>
            <a:stCxn id="103" idx="1"/>
            <a:endCxn id="105" idx="3"/>
          </p:cNvCxnSpPr>
          <p:nvPr/>
        </p:nvCxnSpPr>
        <p:spPr>
          <a:xfrm rot="10800000">
            <a:off x="2513743" y="4407625"/>
            <a:ext cx="4189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7"/>
          <p:cNvCxnSpPr>
            <a:stCxn id="101" idx="1"/>
            <a:endCxn id="105" idx="0"/>
          </p:cNvCxnSpPr>
          <p:nvPr/>
        </p:nvCxnSpPr>
        <p:spPr>
          <a:xfrm>
            <a:off x="985439" y="1749691"/>
            <a:ext cx="727800" cy="2083200"/>
          </a:xfrm>
          <a:prstGeom prst="curvedConnector4">
            <a:avLst>
              <a:gd name="adj1" fmla="val -32718"/>
              <a:gd name="adj2" fmla="val 63794"/>
            </a:avLst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7"/>
          <p:cNvCxnSpPr>
            <a:stCxn id="102" idx="2"/>
            <a:endCxn id="104" idx="0"/>
          </p:cNvCxnSpPr>
          <p:nvPr/>
        </p:nvCxnSpPr>
        <p:spPr>
          <a:xfrm rot="-5400000" flipH="1">
            <a:off x="4352856" y="2543491"/>
            <a:ext cx="467100" cy="28800"/>
          </a:xfrm>
          <a:prstGeom prst="curvedConnector3">
            <a:avLst>
              <a:gd name="adj1" fmla="val 49990"/>
            </a:avLst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7"/>
          <p:cNvCxnSpPr>
            <a:stCxn id="106" idx="3"/>
            <a:endCxn id="103" idx="0"/>
          </p:cNvCxnSpPr>
          <p:nvPr/>
        </p:nvCxnSpPr>
        <p:spPr>
          <a:xfrm flipH="1">
            <a:off x="7430762" y="1749691"/>
            <a:ext cx="727800" cy="2083200"/>
          </a:xfrm>
          <a:prstGeom prst="curvedConnector4">
            <a:avLst>
              <a:gd name="adj1" fmla="val -32718"/>
              <a:gd name="adj2" fmla="val 63795"/>
            </a:avLst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7"/>
          <p:cNvCxnSpPr>
            <a:stCxn id="103" idx="1"/>
            <a:endCxn id="104" idx="3"/>
          </p:cNvCxnSpPr>
          <p:nvPr/>
        </p:nvCxnSpPr>
        <p:spPr>
          <a:xfrm rot="10800000">
            <a:off x="5461543" y="3366025"/>
            <a:ext cx="1241700" cy="1041600"/>
          </a:xfrm>
          <a:prstGeom prst="curvedConnector3">
            <a:avLst>
              <a:gd name="adj1" fmla="val 50006"/>
            </a:avLst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7"/>
          <p:cNvCxnSpPr>
            <a:stCxn id="105" idx="3"/>
            <a:endCxn id="104" idx="1"/>
          </p:cNvCxnSpPr>
          <p:nvPr/>
        </p:nvCxnSpPr>
        <p:spPr>
          <a:xfrm rot="10800000" flipH="1">
            <a:off x="2513660" y="3366019"/>
            <a:ext cx="1226700" cy="1041600"/>
          </a:xfrm>
          <a:prstGeom prst="curvedConnector3">
            <a:avLst>
              <a:gd name="adj1" fmla="val 49998"/>
            </a:avLst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300" y="2424575"/>
            <a:ext cx="1290600" cy="129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8"/>
          <p:cNvGrpSpPr/>
          <p:nvPr/>
        </p:nvGrpSpPr>
        <p:grpSpPr>
          <a:xfrm>
            <a:off x="1342125" y="517794"/>
            <a:ext cx="1882500" cy="1421381"/>
            <a:chOff x="113925" y="3604044"/>
            <a:chExt cx="1882500" cy="1421381"/>
          </a:xfrm>
        </p:grpSpPr>
        <p:pic>
          <p:nvPicPr>
            <p:cNvPr id="122" name="Google Shape;12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575" y="3604044"/>
              <a:ext cx="1003200" cy="1003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8"/>
            <p:cNvSpPr txBox="1"/>
            <p:nvPr/>
          </p:nvSpPr>
          <p:spPr>
            <a:xfrm>
              <a:off x="113925" y="4607225"/>
              <a:ext cx="18825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NGO A</a:t>
              </a:r>
              <a:endParaRPr sz="1800" b="1"/>
            </a:p>
          </p:txBody>
        </p:sp>
      </p:grpSp>
      <p:grpSp>
        <p:nvGrpSpPr>
          <p:cNvPr id="124" name="Google Shape;124;p18"/>
          <p:cNvGrpSpPr/>
          <p:nvPr/>
        </p:nvGrpSpPr>
        <p:grpSpPr>
          <a:xfrm>
            <a:off x="4650350" y="438394"/>
            <a:ext cx="1882500" cy="1500781"/>
            <a:chOff x="1674675" y="3616294"/>
            <a:chExt cx="1882500" cy="1500781"/>
          </a:xfrm>
        </p:grpSpPr>
        <p:pic>
          <p:nvPicPr>
            <p:cNvPr id="125" name="Google Shape;12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14325" y="3616294"/>
              <a:ext cx="1003200" cy="1003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8"/>
            <p:cNvSpPr txBox="1"/>
            <p:nvPr/>
          </p:nvSpPr>
          <p:spPr>
            <a:xfrm>
              <a:off x="1674675" y="4698875"/>
              <a:ext cx="18825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NGO B</a:t>
              </a:r>
              <a:endParaRPr sz="1800" b="1"/>
            </a:p>
          </p:txBody>
        </p:sp>
      </p:grpSp>
      <p:grpSp>
        <p:nvGrpSpPr>
          <p:cNvPr id="127" name="Google Shape;127;p18"/>
          <p:cNvGrpSpPr/>
          <p:nvPr/>
        </p:nvGrpSpPr>
        <p:grpSpPr>
          <a:xfrm>
            <a:off x="7427900" y="1703544"/>
            <a:ext cx="1882500" cy="1500781"/>
            <a:chOff x="5586825" y="3616294"/>
            <a:chExt cx="1882500" cy="1500781"/>
          </a:xfrm>
        </p:grpSpPr>
        <p:pic>
          <p:nvPicPr>
            <p:cNvPr id="128" name="Google Shape;12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26475" y="3616294"/>
              <a:ext cx="1003200" cy="1003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8"/>
            <p:cNvSpPr txBox="1"/>
            <p:nvPr/>
          </p:nvSpPr>
          <p:spPr>
            <a:xfrm>
              <a:off x="5586825" y="4698875"/>
              <a:ext cx="18825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NGO C</a:t>
              </a:r>
              <a:endParaRPr sz="1800" b="1"/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2672400" y="3204331"/>
            <a:ext cx="1882500" cy="1500781"/>
            <a:chOff x="7147575" y="3616294"/>
            <a:chExt cx="1882500" cy="1500781"/>
          </a:xfrm>
        </p:grpSpPr>
        <p:pic>
          <p:nvPicPr>
            <p:cNvPr id="131" name="Google Shape;13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07400" y="3616294"/>
              <a:ext cx="1003200" cy="1003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8"/>
            <p:cNvSpPr txBox="1"/>
            <p:nvPr/>
          </p:nvSpPr>
          <p:spPr>
            <a:xfrm>
              <a:off x="7147575" y="4698875"/>
              <a:ext cx="18825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NGO D</a:t>
              </a:r>
              <a:endParaRPr sz="1800" b="1"/>
            </a:p>
          </p:txBody>
        </p:sp>
      </p:grpSp>
      <p:cxnSp>
        <p:nvCxnSpPr>
          <p:cNvPr id="133" name="Google Shape;133;p18"/>
          <p:cNvCxnSpPr>
            <a:endCxn id="120" idx="1"/>
          </p:cNvCxnSpPr>
          <p:nvPr/>
        </p:nvCxnSpPr>
        <p:spPr>
          <a:xfrm>
            <a:off x="2862500" y="1703675"/>
            <a:ext cx="2083800" cy="136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8"/>
          <p:cNvCxnSpPr>
            <a:stCxn id="126" idx="2"/>
            <a:endCxn id="120" idx="0"/>
          </p:cNvCxnSpPr>
          <p:nvPr/>
        </p:nvCxnSpPr>
        <p:spPr>
          <a:xfrm>
            <a:off x="5591600" y="1939175"/>
            <a:ext cx="0" cy="485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8"/>
          <p:cNvCxnSpPr>
            <a:endCxn id="120" idx="3"/>
          </p:cNvCxnSpPr>
          <p:nvPr/>
        </p:nvCxnSpPr>
        <p:spPr>
          <a:xfrm flipH="1">
            <a:off x="6236900" y="2690375"/>
            <a:ext cx="1578900" cy="379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8"/>
          <p:cNvCxnSpPr>
            <a:endCxn id="131" idx="3"/>
          </p:cNvCxnSpPr>
          <p:nvPr/>
        </p:nvCxnSpPr>
        <p:spPr>
          <a:xfrm flipH="1">
            <a:off x="4135425" y="3590724"/>
            <a:ext cx="848100" cy="115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137" name="Google Shape;137;p18"/>
          <p:cNvGrpSpPr/>
          <p:nvPr/>
        </p:nvGrpSpPr>
        <p:grpSpPr>
          <a:xfrm>
            <a:off x="454814" y="2690358"/>
            <a:ext cx="1117076" cy="1117076"/>
            <a:chOff x="826875" y="2275800"/>
            <a:chExt cx="1882500" cy="1882500"/>
          </a:xfrm>
        </p:grpSpPr>
        <p:pic>
          <p:nvPicPr>
            <p:cNvPr id="138" name="Google Shape;13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2825" y="2571762"/>
              <a:ext cx="1290600" cy="12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8"/>
            <p:cNvSpPr/>
            <p:nvPr/>
          </p:nvSpPr>
          <p:spPr>
            <a:xfrm>
              <a:off x="826875" y="2275800"/>
              <a:ext cx="1882500" cy="1882500"/>
            </a:xfrm>
            <a:prstGeom prst="ellipse">
              <a:avLst/>
            </a:prstGeom>
            <a:noFill/>
            <a:ln w="1143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" name="Google Shape;140;p18"/>
            <p:cNvCxnSpPr>
              <a:stCxn id="139" idx="1"/>
              <a:endCxn id="139" idx="5"/>
            </p:cNvCxnSpPr>
            <p:nvPr/>
          </p:nvCxnSpPr>
          <p:spPr>
            <a:xfrm>
              <a:off x="1102561" y="2551486"/>
              <a:ext cx="1331100" cy="13311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8"/>
            <p:cNvCxnSpPr>
              <a:stCxn id="139" idx="7"/>
              <a:endCxn id="139" idx="3"/>
            </p:cNvCxnSpPr>
            <p:nvPr/>
          </p:nvCxnSpPr>
          <p:spPr>
            <a:xfrm flipH="1">
              <a:off x="1102589" y="2551486"/>
              <a:ext cx="1331100" cy="13311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2" name="Google Shape;142;p18"/>
          <p:cNvSpPr txBox="1"/>
          <p:nvPr/>
        </p:nvSpPr>
        <p:spPr>
          <a:xfrm>
            <a:off x="72113" y="3898250"/>
            <a:ext cx="1882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Neglected Resource</a:t>
            </a:r>
            <a:endParaRPr sz="1800" b="1"/>
          </a:p>
        </p:txBody>
      </p:sp>
      <p:sp>
        <p:nvSpPr>
          <p:cNvPr id="143" name="Google Shape;143;p18"/>
          <p:cNvSpPr txBox="1"/>
          <p:nvPr/>
        </p:nvSpPr>
        <p:spPr>
          <a:xfrm>
            <a:off x="4650350" y="3745613"/>
            <a:ext cx="1882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Oversaturated Resource</a:t>
            </a:r>
            <a:endParaRPr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75" y="3308896"/>
            <a:ext cx="2371775" cy="766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70148"/>
            <a:ext cx="2674533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773" y="4297814"/>
            <a:ext cx="2587776" cy="82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779" y="122775"/>
            <a:ext cx="2587770" cy="13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763" y="2649068"/>
            <a:ext cx="2371787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8450" y="-12862"/>
            <a:ext cx="2674524" cy="200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8425" y="1979571"/>
            <a:ext cx="2674526" cy="172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10">
            <a:alphaModFix/>
          </a:blip>
          <a:srcRect t="16727" b="16707"/>
          <a:stretch/>
        </p:blipFill>
        <p:spPr>
          <a:xfrm>
            <a:off x="6469475" y="3702125"/>
            <a:ext cx="2674525" cy="1335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9"/>
          <p:cNvCxnSpPr>
            <a:stCxn id="151" idx="3"/>
            <a:endCxn id="153" idx="1"/>
          </p:cNvCxnSpPr>
          <p:nvPr/>
        </p:nvCxnSpPr>
        <p:spPr>
          <a:xfrm>
            <a:off x="2783549" y="802062"/>
            <a:ext cx="3684900" cy="188100"/>
          </a:xfrm>
          <a:prstGeom prst="curvedConnector3">
            <a:avLst>
              <a:gd name="adj1" fmla="val 4687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19"/>
          <p:cNvCxnSpPr>
            <a:stCxn id="149" idx="3"/>
            <a:endCxn id="155" idx="1"/>
          </p:cNvCxnSpPr>
          <p:nvPr/>
        </p:nvCxnSpPr>
        <p:spPr>
          <a:xfrm>
            <a:off x="2826934" y="1970211"/>
            <a:ext cx="3642600" cy="23997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9"/>
          <p:cNvCxnSpPr>
            <a:stCxn id="148" idx="3"/>
            <a:endCxn id="154" idx="1"/>
          </p:cNvCxnSpPr>
          <p:nvPr/>
        </p:nvCxnSpPr>
        <p:spPr>
          <a:xfrm rot="10800000" flipH="1">
            <a:off x="2675550" y="2840935"/>
            <a:ext cx="3792900" cy="851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19"/>
          <p:cNvCxnSpPr>
            <a:stCxn id="151" idx="3"/>
            <a:endCxn id="155" idx="1"/>
          </p:cNvCxnSpPr>
          <p:nvPr/>
        </p:nvCxnSpPr>
        <p:spPr>
          <a:xfrm>
            <a:off x="2783549" y="802062"/>
            <a:ext cx="3685800" cy="35676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19"/>
          <p:cNvCxnSpPr>
            <a:stCxn id="148" idx="3"/>
            <a:endCxn id="153" idx="1"/>
          </p:cNvCxnSpPr>
          <p:nvPr/>
        </p:nvCxnSpPr>
        <p:spPr>
          <a:xfrm rot="10800000" flipH="1">
            <a:off x="2675550" y="989935"/>
            <a:ext cx="3792900" cy="2702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9"/>
          <p:cNvCxnSpPr>
            <a:stCxn id="150" idx="3"/>
            <a:endCxn id="155" idx="1"/>
          </p:cNvCxnSpPr>
          <p:nvPr/>
        </p:nvCxnSpPr>
        <p:spPr>
          <a:xfrm rot="10800000" flipH="1">
            <a:off x="2783549" y="4369657"/>
            <a:ext cx="3685800" cy="3411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9"/>
          <p:cNvCxnSpPr>
            <a:stCxn id="150" idx="3"/>
            <a:endCxn id="154" idx="1"/>
          </p:cNvCxnSpPr>
          <p:nvPr/>
        </p:nvCxnSpPr>
        <p:spPr>
          <a:xfrm rot="10800000" flipH="1">
            <a:off x="2783549" y="2840857"/>
            <a:ext cx="3684900" cy="1869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9"/>
          <p:cNvCxnSpPr>
            <a:stCxn id="150" idx="3"/>
            <a:endCxn id="153" idx="1"/>
          </p:cNvCxnSpPr>
          <p:nvPr/>
        </p:nvCxnSpPr>
        <p:spPr>
          <a:xfrm rot="10800000" flipH="1">
            <a:off x="2783549" y="990157"/>
            <a:ext cx="3684900" cy="3720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9"/>
          <p:cNvCxnSpPr>
            <a:stCxn id="148" idx="3"/>
          </p:cNvCxnSpPr>
          <p:nvPr/>
        </p:nvCxnSpPr>
        <p:spPr>
          <a:xfrm>
            <a:off x="2675550" y="3692335"/>
            <a:ext cx="3753900" cy="63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19"/>
          <p:cNvCxnSpPr/>
          <p:nvPr/>
        </p:nvCxnSpPr>
        <p:spPr>
          <a:xfrm rot="10800000" flipH="1">
            <a:off x="2735025" y="1020450"/>
            <a:ext cx="3612600" cy="2694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19"/>
          <p:cNvCxnSpPr>
            <a:stCxn id="152" idx="3"/>
            <a:endCxn id="155" idx="1"/>
          </p:cNvCxnSpPr>
          <p:nvPr/>
        </p:nvCxnSpPr>
        <p:spPr>
          <a:xfrm>
            <a:off x="2675551" y="2889581"/>
            <a:ext cx="3793800" cy="14802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7" name="Google Shape;16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65687" y="765438"/>
            <a:ext cx="3612600" cy="361262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6849175" y="1514102"/>
            <a:ext cx="1965000" cy="48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$943m lost</a:t>
            </a:r>
            <a:endParaRPr sz="2400"/>
          </a:p>
        </p:txBody>
      </p:sp>
      <p:sp>
        <p:nvSpPr>
          <p:cNvPr id="169" name="Google Shape;169;p19"/>
          <p:cNvSpPr txBox="1"/>
          <p:nvPr/>
        </p:nvSpPr>
        <p:spPr>
          <a:xfrm>
            <a:off x="6849175" y="3223390"/>
            <a:ext cx="1965000" cy="48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$3.58b lost</a:t>
            </a:r>
            <a:endParaRPr sz="2400"/>
          </a:p>
        </p:txBody>
      </p:sp>
      <p:sp>
        <p:nvSpPr>
          <p:cNvPr id="170" name="Google Shape;170;p19"/>
          <p:cNvSpPr txBox="1"/>
          <p:nvPr/>
        </p:nvSpPr>
        <p:spPr>
          <a:xfrm>
            <a:off x="6849175" y="4546515"/>
            <a:ext cx="1965000" cy="48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$538m lost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ing #2">
            <a:hlinkClick r:id="" action="ppaction://media"/>
            <a:extLst>
              <a:ext uri="{FF2B5EF4-FFF2-40B4-BE49-F238E27FC236}">
                <a16:creationId xmlns:a16="http://schemas.microsoft.com/office/drawing/2014/main" id="{3A4BE0CC-1904-4455-87A3-DDC4DD811D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750"/>
            <a:ext cx="9144000" cy="482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ording #3">
            <a:hlinkClick r:id="" action="ppaction://media"/>
            <a:extLst>
              <a:ext uri="{FF2B5EF4-FFF2-40B4-BE49-F238E27FC236}">
                <a16:creationId xmlns:a16="http://schemas.microsoft.com/office/drawing/2014/main" id="{00DA39AB-B8EC-4D3B-BA66-AD5E17476F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5288"/>
            <a:ext cx="914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On-screen Show (16:9)</PresentationFormat>
  <Paragraphs>125</Paragraphs>
  <Slides>21</Slides>
  <Notes>20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Roboto Medium</vt:lpstr>
      <vt:lpstr>Calibri</vt:lpstr>
      <vt:lpstr>Trebuchet MS</vt:lpstr>
      <vt:lpstr>Roboto</vt:lpstr>
      <vt:lpstr>Simple Light</vt:lpstr>
      <vt:lpstr>GRID Map</vt:lpstr>
      <vt:lpstr>PowerPoint Presentation</vt:lpstr>
      <vt:lpstr>PowerPoint Presentation</vt:lpstr>
      <vt:lpstr>Around the world...</vt:lpstr>
      <vt:lpstr>Supply Chain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Map</vt:lpstr>
      <vt:lpstr>PowerPoint Presentation</vt:lpstr>
      <vt:lpstr>PowerPoint Presentation</vt:lpstr>
      <vt:lpstr>PowerPoint Presentation</vt:lpstr>
      <vt:lpstr>Getting NGOs involved</vt:lpstr>
      <vt:lpstr>Core values to solve the problem</vt:lpstr>
      <vt:lpstr>Thank you </vt:lpstr>
      <vt:lpstr>PowerPoint Presentation</vt:lpstr>
      <vt:lpstr>Reference Maps</vt:lpstr>
      <vt:lpstr>Development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Map</dc:title>
  <cp:lastModifiedBy>Johnny Wang</cp:lastModifiedBy>
  <cp:revision>1</cp:revision>
  <dcterms:modified xsi:type="dcterms:W3CDTF">2019-03-17T14:56:01Z</dcterms:modified>
</cp:coreProperties>
</file>